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0" r:id="rId3"/>
    <p:sldId id="291" r:id="rId4"/>
    <p:sldId id="293" r:id="rId5"/>
    <p:sldId id="292" r:id="rId6"/>
    <p:sldId id="302" r:id="rId7"/>
    <p:sldId id="295" r:id="rId8"/>
    <p:sldId id="296" r:id="rId9"/>
    <p:sldId id="303" r:id="rId10"/>
    <p:sldId id="297" r:id="rId11"/>
    <p:sldId id="305" r:id="rId12"/>
    <p:sldId id="306" r:id="rId13"/>
    <p:sldId id="30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579" autoAdjust="0"/>
  </p:normalViewPr>
  <p:slideViewPr>
    <p:cSldViewPr snapToGrid="0"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fld id="{9A5924CA-DC94-4C44-A0B4-3CD032088B5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58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F2A7FE3-9668-4C27-B76C-1F7F9A1B6F0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32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73D52-0DA0-468A-B8A1-F2173EF4088A}" type="slidenum">
              <a:rPr lang="de-DE"/>
              <a:pPr/>
              <a:t>1</a:t>
            </a:fld>
            <a:endParaRPr lang="de-DE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633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4C340-C38F-4E39-9CC9-1C96E19416A5}" type="slidenum">
              <a:rPr lang="de-DE"/>
              <a:pPr/>
              <a:t>11</a:t>
            </a:fld>
            <a:endParaRPr lang="de-DE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4563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B41A2-23BB-47BA-BCD9-E10E19C9AE28}" type="slidenum">
              <a:rPr lang="de-DE"/>
              <a:pPr/>
              <a:t>12</a:t>
            </a:fld>
            <a:endParaRPr lang="de-D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94688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86DC2-D0D0-428A-89FF-894016A92A03}" type="slidenum">
              <a:rPr lang="de-DE"/>
              <a:pPr/>
              <a:t>13</a:t>
            </a:fld>
            <a:endParaRPr lang="de-DE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3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A0866-25F7-4CD1-9C1E-AF25D63A40F3}" type="slidenum">
              <a:rPr lang="de-DE"/>
              <a:pPr/>
              <a:t>2</a:t>
            </a:fld>
            <a:endParaRPr lang="de-DE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882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D10F8-431D-4F43-8210-DC76D3A86AC1}" type="slidenum">
              <a:rPr lang="de-DE"/>
              <a:pPr/>
              <a:t>3</a:t>
            </a:fld>
            <a:endParaRPr lang="de-DE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6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ECB41-D2CB-4821-A589-21600EAC92FC}" type="slidenum">
              <a:rPr lang="de-DE"/>
              <a:pPr/>
              <a:t>4</a:t>
            </a:fld>
            <a:endParaRPr lang="de-DE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192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8D6B3-0ABC-4661-A188-37161DE24D96}" type="slidenum">
              <a:rPr lang="de-DE"/>
              <a:pPr/>
              <a:t>5</a:t>
            </a:fld>
            <a:endParaRPr lang="de-DE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3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8D6B3-0ABC-4661-A188-37161DE24D96}" type="slidenum">
              <a:rPr lang="de-DE"/>
              <a:pPr/>
              <a:t>6</a:t>
            </a:fld>
            <a:endParaRPr lang="de-DE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8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0010E-22A0-4C1D-B3D5-7EA3F4C8574B}" type="slidenum">
              <a:rPr lang="de-DE"/>
              <a:pPr/>
              <a:t>7</a:t>
            </a:fld>
            <a:endParaRPr lang="de-DE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24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7BA70-9D02-4C9B-A80B-8755E97DABA5}" type="slidenum">
              <a:rPr lang="de-DE"/>
              <a:pPr/>
              <a:t>8</a:t>
            </a:fld>
            <a:endParaRPr lang="de-DE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056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BE989-F36F-4B6B-BD30-0B271287617E}" type="slidenum">
              <a:rPr lang="de-DE"/>
              <a:pPr/>
              <a:t>10</a:t>
            </a:fld>
            <a:endParaRPr lang="de-DE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42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3521075"/>
            <a:ext cx="7485063" cy="96043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63600" y="4516438"/>
            <a:ext cx="7510463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2294" name="Rectangle 6" descr="_logo-GIF-highres-MALE"/>
          <p:cNvSpPr>
            <a:spLocks noChangeArrowheads="1"/>
          </p:cNvSpPr>
          <p:nvPr/>
        </p:nvSpPr>
        <p:spPr bwMode="gray">
          <a:xfrm>
            <a:off x="7188200" y="6184900"/>
            <a:ext cx="1646238" cy="3778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de-DE" sz="1600" b="1"/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11007D9-47A0-4BFD-A039-B8A30E3F383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8775" y="100013"/>
            <a:ext cx="2130425" cy="59055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14325" y="100013"/>
            <a:ext cx="6242050" cy="59055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D098B9C2-791C-470C-B37D-7E061852321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B1B06B10-D088-49FA-8D48-92CF235C364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06507D9-9B9D-4272-AE3D-5EF59A7B167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D8032928-20CC-446B-9265-AB807B1EBBA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62599FD-3C6A-4349-8D54-F5EDF8D00F6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CE481C24-8995-49E1-A034-358F2EB061E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492D3E78-280C-49AA-B835-15E5B907DAB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9243B08B-A9B9-4CB1-A8B9-A6BF8C00495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1BF7CB93-786B-416F-88D0-60CDC9A9EF2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/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00013"/>
            <a:ext cx="84597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cs-CZ"/>
              <a:t>Strana</a:t>
            </a:r>
            <a:r>
              <a:rPr lang="de-DE"/>
              <a:t>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C9CF7BF-4A4F-4021-9EA7-B1E1D9BF72A1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127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1271" name="Rectangle 7" descr="_logo-GIF-highres-MALE"/>
          <p:cNvSpPr>
            <a:spLocks noChangeArrowheads="1"/>
          </p:cNvSpPr>
          <p:nvPr/>
        </p:nvSpPr>
        <p:spPr bwMode="gray">
          <a:xfrm>
            <a:off x="7188200" y="6184900"/>
            <a:ext cx="1646238" cy="377825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de-DE" sz="16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3175"/>
            <a:ext cx="8229600" cy="1847850"/>
          </a:xfrm>
        </p:spPr>
        <p:txBody>
          <a:bodyPr/>
          <a:lstStyle/>
          <a:p>
            <a:r>
              <a:rPr lang="cs-CZ"/>
              <a:t>Vztah finančního, nákladového a manažerského účetnictví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Cíle, obsah a struktura manažerského účetnictví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b="0" dirty="0"/>
              <a:t>cíl: </a:t>
            </a:r>
            <a:r>
              <a:rPr lang="cs-CZ" dirty="0">
                <a:solidFill>
                  <a:srgbClr val="FF9900"/>
                </a:solidFill>
              </a:rPr>
              <a:t>zjišťování, třídění, analýza</a:t>
            </a:r>
            <a:r>
              <a:rPr lang="cs-CZ" b="0" dirty="0"/>
              <a:t> a </a:t>
            </a:r>
            <a:r>
              <a:rPr lang="cs-CZ" dirty="0">
                <a:solidFill>
                  <a:srgbClr val="FF9900"/>
                </a:solidFill>
              </a:rPr>
              <a:t>prezentace</a:t>
            </a:r>
            <a:r>
              <a:rPr lang="cs-CZ" b="0" dirty="0"/>
              <a:t> (vykázání) informací;</a:t>
            </a:r>
          </a:p>
          <a:p>
            <a:pPr lvl="1"/>
            <a:r>
              <a:rPr lang="cs-CZ" dirty="0"/>
              <a:t>a to takovým způsobem, který umožní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FF9900"/>
                </a:solidFill>
              </a:rPr>
              <a:t>řídícím </a:t>
            </a:r>
            <a:r>
              <a:rPr lang="cs-CZ" b="1" dirty="0">
                <a:solidFill>
                  <a:srgbClr val="FF9900"/>
                </a:solidFill>
              </a:rPr>
              <a:t>pracovníkům</a:t>
            </a:r>
            <a:r>
              <a:rPr lang="cs-CZ" b="1" dirty="0"/>
              <a:t> </a:t>
            </a:r>
            <a:r>
              <a:rPr lang="cs-CZ" dirty="0"/>
              <a:t>cílevědomě ovládat podnikatelskou </a:t>
            </a:r>
            <a:r>
              <a:rPr lang="cs-CZ" dirty="0" smtClean="0"/>
              <a:t>činnost</a:t>
            </a:r>
            <a:endParaRPr lang="cs-CZ" b="1" dirty="0"/>
          </a:p>
          <a:p>
            <a:r>
              <a:rPr lang="cs-CZ" b="0" dirty="0"/>
              <a:t>obsah: závisí na hierarchii a návaznosti cílů </a:t>
            </a:r>
            <a:r>
              <a:rPr lang="cs-CZ" dirty="0">
                <a:solidFill>
                  <a:srgbClr val="FF9900"/>
                </a:solidFill>
              </a:rPr>
              <a:t>strategického, taktického a operativního řízení</a:t>
            </a:r>
          </a:p>
          <a:p>
            <a:r>
              <a:rPr lang="cs-CZ" b="0" dirty="0"/>
              <a:t>subsystémy:</a:t>
            </a:r>
          </a:p>
          <a:p>
            <a:pPr>
              <a:buFont typeface="Wingdings" pitchFamily="2" charset="2"/>
              <a:buNone/>
            </a:pPr>
            <a:r>
              <a:rPr lang="cs-CZ" b="0" dirty="0"/>
              <a:t>	1. </a:t>
            </a:r>
            <a:r>
              <a:rPr lang="cs-CZ" dirty="0">
                <a:solidFill>
                  <a:srgbClr val="FF9900"/>
                </a:solidFill>
              </a:rPr>
              <a:t>účetní informace pro řízení</a:t>
            </a:r>
            <a:r>
              <a:rPr lang="cs-CZ" b="0" dirty="0"/>
              <a:t> podnikatelského procesu, o jehož parametrech bylo již v zásadě rozhodnuto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cs-CZ" b="0" dirty="0"/>
              <a:t>	</a:t>
            </a:r>
            <a:r>
              <a:rPr lang="cs-CZ" b="0" dirty="0">
                <a:cs typeface="Arial" charset="0"/>
              </a:rPr>
              <a:t>→ </a:t>
            </a:r>
            <a:r>
              <a:rPr lang="cs-CZ" dirty="0">
                <a:solidFill>
                  <a:srgbClr val="FF9900"/>
                </a:solidFill>
                <a:cs typeface="Arial" charset="0"/>
              </a:rPr>
              <a:t>nákladové účetnictví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9900"/>
                </a:solidFill>
                <a:cs typeface="Arial" charset="0"/>
              </a:rPr>
              <a:t>	</a:t>
            </a:r>
            <a:r>
              <a:rPr lang="cs-CZ" b="0" dirty="0">
                <a:cs typeface="Arial" charset="0"/>
              </a:rPr>
              <a:t>2. </a:t>
            </a:r>
            <a:r>
              <a:rPr lang="cs-CZ" dirty="0">
                <a:solidFill>
                  <a:srgbClr val="FF9900"/>
                </a:solidFill>
              </a:rPr>
              <a:t>účetní informace pro rozhodování</a:t>
            </a:r>
            <a:r>
              <a:rPr lang="cs-CZ" dirty="0"/>
              <a:t> </a:t>
            </a:r>
            <a:r>
              <a:rPr lang="cs-CZ" b="0" dirty="0"/>
              <a:t>(taktické a strategické) o variantách budoucího vývoje podnikatelského procesu</a:t>
            </a:r>
            <a:r>
              <a:rPr lang="cs-CZ" dirty="0"/>
              <a:t>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dirty="0">
                <a:cs typeface="Arial" charset="0"/>
              </a:rPr>
              <a:t>→ </a:t>
            </a:r>
            <a:r>
              <a:rPr lang="cs-CZ" dirty="0">
                <a:solidFill>
                  <a:srgbClr val="FF9900"/>
                </a:solidFill>
                <a:cs typeface="Arial" charset="0"/>
              </a:rPr>
              <a:t>manažerské účetnictví</a:t>
            </a:r>
            <a:r>
              <a:rPr lang="cs-CZ" dirty="0">
                <a:cs typeface="Arial" charset="0"/>
              </a:rPr>
              <a:t> </a:t>
            </a:r>
            <a:r>
              <a:rPr lang="cs-CZ" b="0" dirty="0" smtClean="0">
                <a:cs typeface="Arial" charset="0"/>
              </a:rPr>
              <a:t>(pro rozhodování)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Vztah manažerského a nákladového účetnictví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90858"/>
              </p:ext>
            </p:extLst>
          </p:nvPr>
        </p:nvGraphicFramePr>
        <p:xfrm>
          <a:off x="314325" y="700088"/>
          <a:ext cx="8569325" cy="5317200"/>
        </p:xfrm>
        <a:graphic>
          <a:graphicData uri="http://schemas.openxmlformats.org/drawingml/2006/table">
            <a:tbl>
              <a:tblPr/>
              <a:tblGrid>
                <a:gridCol w="42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Manažerské účetnictví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(systém účetních informací pro řízení a rozhodování)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Nákladové účetnictví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(účetnictví pro </a:t>
                      </a: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řízení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podnikatelského </a:t>
                      </a:r>
                      <a:r>
                        <a:rPr kumimoji="0" lang="cs-CZ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procesu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jehož</a:t>
                      </a: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parametrech již bylo rozhodnuto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Manažerské účetnictví  </a:t>
                      </a:r>
                      <a:r>
                        <a:rPr kumimoji="0" lang="cs-C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(účetnictví pro </a:t>
                      </a: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rozhodování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budoucích alternativách činnosti)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Informace pro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operativní řízení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v bezprostřední návaznosti na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řízení taktické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(plán, porovnání se skutečností, běžná a preventivní kontrola)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Informace pro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variantní rozhodování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(na existující kapacitě a o budoucí kapacitě)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Informace pro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řízení po linii útvarů,  výkonů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Komplexní informace </a:t>
                      </a: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 v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rcholové řízení a rozhodování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Řízení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zejména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hospodárnosti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Řízení </a:t>
                      </a: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zejména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účinnosti a efektivnosti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Informace pro vyhodnocení vlivu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změn</a:t>
                      </a:r>
                      <a:b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objemu a sortimentu výkonů </a:t>
                      </a:r>
                      <a:r>
                        <a:rPr kumimoji="0" lang="cs-CZ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dod</a:t>
                      </a: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na trh</a:t>
                      </a: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Informace pro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zásadní změny činnosti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cs-CZ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(strategický marketing, výzkum a vývoj, investiční   rozhodování)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Podnikové rozpočty –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Rozpočtová výsledovka, rozvaha, rozpočet peněžních toků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Vztah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podnikového rozpočtu</a:t>
                      </a: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vnitropodnikových rozpočtů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středisek,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kalkulačního systému</a:t>
                      </a: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vnitropodnik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cen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Podnikové střednědobé a dlouhodobé rozpočty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18000" marB="18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stealth" w="lg" len="lg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Informační zajištění řídicího cyklu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563688" y="1100138"/>
            <a:ext cx="3238500" cy="91598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PLÁNOVÁNÍ</a:t>
            </a:r>
          </a:p>
          <a:p>
            <a:pPr>
              <a:defRPr/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stanovit cíl</a:t>
            </a:r>
          </a:p>
          <a:p>
            <a:pPr>
              <a:defRPr/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určit požadované hodnoty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563688" y="2393950"/>
            <a:ext cx="3238500" cy="9159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ORGANIZACE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zadat úkol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motivovat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62100" y="4719638"/>
            <a:ext cx="3238500" cy="9874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KONTROLA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zjistit skutečné hodnoty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porovnat skutečnost a plán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562100" y="3690938"/>
            <a:ext cx="3238500" cy="6477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REALIZACE</a:t>
            </a:r>
          </a:p>
          <a:p>
            <a:pPr>
              <a:defRPr/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 </a:t>
            </a:r>
            <a:r>
              <a:rPr lang="cs-CZ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provést/vykonat</a:t>
            </a: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  <a:sym typeface="Wingdings" pitchFamily="2" charset="2"/>
            </a:endParaRPr>
          </a:p>
        </p:txBody>
      </p:sp>
      <p:cxnSp>
        <p:nvCxnSpPr>
          <p:cNvPr id="112647" name="AutoShape 7"/>
          <p:cNvCxnSpPr>
            <a:cxnSpLocks noChangeShapeType="1"/>
            <a:stCxn id="112644" idx="2"/>
            <a:endCxn id="112646" idx="0"/>
          </p:cNvCxnSpPr>
          <p:nvPr/>
        </p:nvCxnSpPr>
        <p:spPr bwMode="auto">
          <a:xfrm flipH="1">
            <a:off x="3181350" y="3309938"/>
            <a:ext cx="1588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12648" name="AutoShape 8"/>
          <p:cNvCxnSpPr>
            <a:cxnSpLocks noChangeShapeType="1"/>
            <a:stCxn id="112643" idx="2"/>
            <a:endCxn id="112644" idx="0"/>
          </p:cNvCxnSpPr>
          <p:nvPr/>
        </p:nvCxnSpPr>
        <p:spPr bwMode="auto">
          <a:xfrm>
            <a:off x="3182938" y="2016125"/>
            <a:ext cx="0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12649" name="AutoShape 9"/>
          <p:cNvCxnSpPr>
            <a:cxnSpLocks noChangeShapeType="1"/>
            <a:stCxn id="112646" idx="2"/>
            <a:endCxn id="112645" idx="0"/>
          </p:cNvCxnSpPr>
          <p:nvPr/>
        </p:nvCxnSpPr>
        <p:spPr bwMode="auto">
          <a:xfrm>
            <a:off x="3181350" y="4338638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12650" name="AutoShape 10"/>
          <p:cNvCxnSpPr>
            <a:cxnSpLocks noChangeShapeType="1"/>
            <a:stCxn id="112645" idx="1"/>
            <a:endCxn id="112643" idx="1"/>
          </p:cNvCxnSpPr>
          <p:nvPr/>
        </p:nvCxnSpPr>
        <p:spPr bwMode="auto">
          <a:xfrm rot="10800000" flipH="1">
            <a:off x="1562100" y="1558925"/>
            <a:ext cx="1588" cy="3654425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lg" len="lg"/>
          </a:ln>
        </p:spPr>
      </p:cxnSp>
      <p:sp>
        <p:nvSpPr>
          <p:cNvPr id="112651" name="AutoShape 11"/>
          <p:cNvSpPr>
            <a:spLocks/>
          </p:cNvSpPr>
          <p:nvPr/>
        </p:nvSpPr>
        <p:spPr bwMode="auto">
          <a:xfrm>
            <a:off x="5019675" y="2324100"/>
            <a:ext cx="576263" cy="3455988"/>
          </a:xfrm>
          <a:prstGeom prst="rightBrace">
            <a:avLst>
              <a:gd name="adj1" fmla="val 499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667375" y="2466975"/>
            <a:ext cx="433388" cy="32400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  <a:effectLst/>
        </p:spPr>
        <p:txBody>
          <a:bodyPr vert="eaVert" wrap="none" tIns="10800" bIns="10800" anchor="ctr"/>
          <a:lstStyle/>
          <a:p>
            <a:pPr algn="ctr">
              <a:defRPr/>
            </a:pP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Nákladové účetnictví</a:t>
            </a:r>
          </a:p>
        </p:txBody>
      </p:sp>
      <p:sp>
        <p:nvSpPr>
          <p:cNvPr id="112653" name="AutoShape 13"/>
          <p:cNvSpPr>
            <a:spLocks/>
          </p:cNvSpPr>
          <p:nvPr/>
        </p:nvSpPr>
        <p:spPr bwMode="auto">
          <a:xfrm>
            <a:off x="6243638" y="1100138"/>
            <a:ext cx="576262" cy="4751387"/>
          </a:xfrm>
          <a:prstGeom prst="rightBrace">
            <a:avLst>
              <a:gd name="adj1" fmla="val 68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7107238" y="1819275"/>
            <a:ext cx="433387" cy="324008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  <a:effectLst/>
        </p:spPr>
        <p:txBody>
          <a:bodyPr vert="eaVert" wrap="none" tIns="10800" bIns="10800" anchor="ctr"/>
          <a:lstStyle/>
          <a:p>
            <a:pPr algn="ctr">
              <a:defRPr/>
            </a:pP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Manažerské účetnictví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 animBg="1"/>
      <p:bldP spid="112645" grpId="0" animBg="1"/>
      <p:bldP spid="112646" grpId="0" animBg="1"/>
      <p:bldP spid="112651" grpId="0" animBg="1"/>
      <p:bldP spid="112652" grpId="0"/>
      <p:bldP spid="112653" grpId="0" animBg="1"/>
      <p:bldP spid="1126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Vztah controllera a řídicího pracovníka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325" y="1614488"/>
            <a:ext cx="4183063" cy="4391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000">
                <a:solidFill>
                  <a:srgbClr val="FF9900"/>
                </a:solidFill>
              </a:rPr>
              <a:t>CONTROLLER</a:t>
            </a:r>
          </a:p>
          <a:p>
            <a:r>
              <a:rPr lang="cs-CZ" sz="1800"/>
              <a:t>připravuje podklady pro plánování a rozhodování</a:t>
            </a:r>
          </a:p>
          <a:p>
            <a:r>
              <a:rPr lang="cs-CZ" sz="1800"/>
              <a:t>informuje o odchylkách</a:t>
            </a:r>
          </a:p>
          <a:p>
            <a:r>
              <a:rPr lang="cs-CZ" sz="1800"/>
              <a:t>připravuje metodiku kalkulací, rozpočtování, systém kalkulací a rozpočtů</a:t>
            </a:r>
          </a:p>
          <a:p>
            <a:r>
              <a:rPr lang="pl-PL" sz="1800"/>
              <a:t>informuje o změnách v okolí podniku</a:t>
            </a:r>
          </a:p>
          <a:p>
            <a:r>
              <a:rPr lang="cs-CZ" sz="1800"/>
              <a:t>je poradce managementu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1614488"/>
            <a:ext cx="4183062" cy="4391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000" dirty="0">
                <a:solidFill>
                  <a:srgbClr val="FF9900"/>
                </a:solidFill>
              </a:rPr>
              <a:t>ŘÍDICÍ PRACOVNÍK</a:t>
            </a:r>
          </a:p>
          <a:p>
            <a:r>
              <a:rPr lang="cs-CZ" sz="1800" dirty="0"/>
              <a:t>plánuje, rozhoduje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cs-CZ" sz="1800" dirty="0"/>
          </a:p>
          <a:p>
            <a:r>
              <a:rPr lang="cs-CZ" sz="1800" dirty="0"/>
              <a:t>reaguje na zjištěné odchylky</a:t>
            </a:r>
          </a:p>
          <a:p>
            <a:r>
              <a:rPr lang="cs-CZ" sz="1800" dirty="0"/>
              <a:t>prosazuje a využívá informace připravených systémů kalkulací, rozpočtů</a:t>
            </a:r>
          </a:p>
          <a:p>
            <a:r>
              <a:rPr lang="pl-PL" sz="1800" dirty="0"/>
              <a:t>reaguje, aby udržel </a:t>
            </a:r>
            <a:r>
              <a:rPr lang="pl-PL" sz="1800" dirty="0" smtClean="0"/>
              <a:t>dlouhodobou </a:t>
            </a:r>
            <a:r>
              <a:rPr lang="pl-PL" sz="1800" dirty="0"/>
              <a:t>rovnováhu s okolím</a:t>
            </a:r>
          </a:p>
          <a:p>
            <a:r>
              <a:rPr lang="cs-CZ" sz="1800" dirty="0"/>
              <a:t>akceptuje controlling v procesu řízení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účetnictví?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9900"/>
                </a:solidFill>
              </a:rPr>
              <a:t>uspořádaný</a:t>
            </a:r>
            <a:r>
              <a:rPr lang="cs-CZ" dirty="0"/>
              <a:t> </a:t>
            </a:r>
            <a:r>
              <a:rPr lang="cs-CZ" dirty="0">
                <a:solidFill>
                  <a:srgbClr val="FF9900"/>
                </a:solidFill>
              </a:rPr>
              <a:t>systém</a:t>
            </a:r>
            <a:r>
              <a:rPr lang="cs-CZ" dirty="0"/>
              <a:t> </a:t>
            </a:r>
            <a:r>
              <a:rPr lang="cs-CZ" dirty="0">
                <a:solidFill>
                  <a:srgbClr val="FF9900"/>
                </a:solidFill>
              </a:rPr>
              <a:t>informací</a:t>
            </a:r>
            <a:r>
              <a:rPr lang="cs-CZ" dirty="0"/>
              <a:t>, který v </a:t>
            </a:r>
            <a:r>
              <a:rPr lang="cs-CZ" dirty="0">
                <a:solidFill>
                  <a:srgbClr val="FF9900"/>
                </a:solidFill>
              </a:rPr>
              <a:t>peněžním vyjádření</a:t>
            </a:r>
            <a:r>
              <a:rPr lang="cs-CZ" dirty="0"/>
              <a:t> zobrazuje </a:t>
            </a:r>
            <a:r>
              <a:rPr lang="cs-CZ" dirty="0">
                <a:solidFill>
                  <a:srgbClr val="FF9900"/>
                </a:solidFill>
              </a:rPr>
              <a:t>podnikatelský proces</a:t>
            </a:r>
            <a:r>
              <a:rPr lang="cs-CZ" dirty="0"/>
              <a:t> </a:t>
            </a:r>
            <a:r>
              <a:rPr lang="cs-CZ" b="0" dirty="0"/>
              <a:t>(hodnotovou stránku podnikatelského procesu)</a:t>
            </a:r>
          </a:p>
          <a:p>
            <a:r>
              <a:rPr lang="cs-CZ" dirty="0">
                <a:solidFill>
                  <a:srgbClr val="FF9900"/>
                </a:solidFill>
              </a:rPr>
              <a:t>modelové </a:t>
            </a:r>
            <a:r>
              <a:rPr lang="cs-CZ" dirty="0" smtClean="0">
                <a:solidFill>
                  <a:srgbClr val="FF9900"/>
                </a:solidFill>
              </a:rPr>
              <a:t>zobrazení</a:t>
            </a:r>
            <a:r>
              <a:rPr lang="cs-CZ" b="0" dirty="0" smtClean="0"/>
              <a:t> </a:t>
            </a:r>
            <a:r>
              <a:rPr lang="cs-CZ" b="0" dirty="0"/>
              <a:t>reality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principy a metody účetního zobrazení, „rozpoznání“ podstaty hospodářských transakcí, pravidla jejich ocenění </a:t>
            </a:r>
          </a:p>
          <a:p>
            <a:r>
              <a:rPr lang="cs-CZ" b="0" dirty="0"/>
              <a:t>nástroj komplexního měření</a:t>
            </a: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9900"/>
                </a:solidFill>
              </a:rPr>
              <a:t>	</a:t>
            </a: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 </a:t>
            </a:r>
            <a:r>
              <a:rPr lang="cs-CZ" dirty="0">
                <a:solidFill>
                  <a:srgbClr val="FF9900"/>
                </a:solidFill>
              </a:rPr>
              <a:t>finanční pozice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	 </a:t>
            </a:r>
            <a:r>
              <a:rPr lang="cs-CZ" dirty="0">
                <a:solidFill>
                  <a:srgbClr val="FF9900"/>
                </a:solidFill>
              </a:rPr>
              <a:t>výkonnosti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	 </a:t>
            </a:r>
            <a:r>
              <a:rPr lang="cs-CZ" dirty="0">
                <a:solidFill>
                  <a:srgbClr val="FF9900"/>
                </a:solidFill>
              </a:rPr>
              <a:t>změny ve finanční pozici</a:t>
            </a:r>
            <a:r>
              <a:rPr lang="cs-CZ" dirty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52413"/>
            <a:ext cx="8459788" cy="600075"/>
          </a:xfrm>
        </p:spPr>
        <p:txBody>
          <a:bodyPr/>
          <a:lstStyle/>
          <a:p>
            <a:r>
              <a:rPr lang="cs-CZ" sz="2000" dirty="0"/>
              <a:t>Finanční pozice, výkonnost a změny ve finanční situaci v účetních výkazech</a:t>
            </a:r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2247900" y="2509838"/>
            <a:ext cx="4468813" cy="3022600"/>
            <a:chOff x="1429" y="1117"/>
            <a:chExt cx="2815" cy="1904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1429" y="1117"/>
              <a:ext cx="1408" cy="190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2000" rIns="72000"/>
            <a:lstStyle/>
            <a:p>
              <a:r>
                <a:rPr lang="cs-CZ" sz="19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AKTIVA</a:t>
              </a:r>
            </a:p>
            <a:p>
              <a:endParaRPr lang="cs-CZ" sz="19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cs-CZ" sz="1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Dlouhodobá aktiva</a:t>
              </a:r>
            </a:p>
            <a:p>
              <a:endPara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endPara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endPara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cs-CZ" sz="1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Krátkodobá aktiva</a:t>
              </a:r>
            </a:p>
            <a:p>
              <a:r>
                <a:rPr lang="cs-CZ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Zásoby</a:t>
              </a:r>
            </a:p>
            <a:p>
              <a:r>
                <a:rPr lang="cs-CZ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Pohledávky</a:t>
              </a:r>
            </a:p>
            <a:p>
              <a:r>
                <a:rPr lang="cs-CZ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cs-CZ" sz="1600" b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Peněžní prostředky </a:t>
              </a:r>
            </a:p>
            <a:p>
              <a:r>
                <a:rPr lang="cs-CZ" sz="1600" b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cs-CZ" sz="1600" b="1" dirty="0" smtClean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Peněžní </a:t>
              </a:r>
              <a:r>
                <a:rPr lang="cs-CZ" sz="1600" b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ekvivalenty</a:t>
              </a:r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2836" y="1117"/>
              <a:ext cx="1408" cy="190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2000" rIns="72000"/>
            <a:lstStyle/>
            <a:p>
              <a:r>
                <a:rPr lang="cs-CZ" sz="1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PASIVA</a:t>
              </a:r>
            </a:p>
            <a:p>
              <a:endParaRPr lang="cs-CZ" sz="19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cs-CZ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Vlastní kapitál</a:t>
              </a:r>
            </a:p>
            <a:p>
              <a:r>
                <a:rPr lang="cs-CZ" sz="1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Základní kapitál</a:t>
              </a:r>
            </a:p>
            <a:p>
              <a:r>
                <a:rPr lang="cs-CZ" sz="1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Kapitálové fondy</a:t>
              </a:r>
            </a:p>
            <a:p>
              <a:r>
                <a:rPr lang="cs-CZ" sz="16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Hospodářský výsl.</a:t>
              </a:r>
              <a:endPara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endParaRPr lang="cs-CZ" sz="18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cs-CZ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Cizí kapitál</a:t>
              </a:r>
            </a:p>
            <a:p>
              <a:endParaRPr lang="cs-CZ" sz="16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2320925" y="28702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cs-CZ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4552950" y="28702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cs-CZ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174875" y="1844675"/>
            <a:ext cx="4608513" cy="3760788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62000"/>
          <a:lstStyle/>
          <a:p>
            <a:pPr algn="ctr"/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ROZVAHA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79388" y="4957763"/>
            <a:ext cx="1584325" cy="9366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VÝKAZ PENĚŽNÍCH TOKŮ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7189788" y="3517900"/>
            <a:ext cx="1800225" cy="9366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VÝSLEDOVKA</a:t>
            </a: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H="1">
            <a:off x="1835150" y="5318125"/>
            <a:ext cx="215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anchor="b"/>
          <a:lstStyle/>
          <a:p>
            <a:endParaRPr lang="cs-CZ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H="1">
            <a:off x="6877050" y="4021138"/>
            <a:ext cx="215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anchor="b"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 animBg="1"/>
      <p:bldP spid="96265" grpId="0" animBg="1"/>
      <p:bldP spid="96266" grpId="0" animBg="1"/>
      <p:bldP spid="96267" grpId="0" animBg="1"/>
      <p:bldP spid="962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účetních informací a jejich informační potřeby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3088"/>
            <a:ext cx="5483225" cy="4530725"/>
          </a:xfrm>
        </p:spPr>
        <p:txBody>
          <a:bodyPr/>
          <a:lstStyle/>
          <a:p>
            <a:r>
              <a:rPr lang="cs-CZ" b="0" dirty="0"/>
              <a:t>různé</a:t>
            </a:r>
            <a:r>
              <a:rPr lang="cs-CZ" dirty="0"/>
              <a:t> </a:t>
            </a:r>
            <a:r>
              <a:rPr lang="cs-CZ" dirty="0">
                <a:solidFill>
                  <a:srgbClr val="FF9900"/>
                </a:solidFill>
              </a:rPr>
              <a:t>skupiny uživatelů</a:t>
            </a:r>
            <a:r>
              <a:rPr lang="cs-CZ" dirty="0"/>
              <a:t> </a:t>
            </a:r>
            <a:r>
              <a:rPr lang="cs-CZ" b="0" dirty="0">
                <a:sym typeface="Wingdings" pitchFamily="2" charset="2"/>
              </a:rPr>
              <a:t>řeší </a:t>
            </a:r>
          </a:p>
          <a:p>
            <a:pPr lvl="1"/>
            <a:endParaRPr lang="cs-CZ" dirty="0"/>
          </a:p>
          <a:p>
            <a:pPr>
              <a:buClrTx/>
              <a:buFont typeface="Wingdings" pitchFamily="2" charset="2"/>
              <a:buChar char="ð"/>
            </a:pPr>
            <a:r>
              <a:rPr lang="cs-CZ" b="0" dirty="0">
                <a:sym typeface="Wingdings" pitchFamily="2" charset="2"/>
              </a:rPr>
              <a:t>různé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rozhodovací úlohy</a:t>
            </a:r>
            <a:r>
              <a:rPr lang="cs-CZ" b="0" dirty="0">
                <a:sym typeface="Wingdings" pitchFamily="2" charset="2"/>
              </a:rPr>
              <a:t>, pro které potřebují</a:t>
            </a:r>
          </a:p>
          <a:p>
            <a:pPr>
              <a:buFont typeface="Wingdings" pitchFamily="2" charset="2"/>
              <a:buNone/>
            </a:pPr>
            <a:endParaRPr lang="cs-CZ" b="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Wingdings" pitchFamily="2" charset="2"/>
              </a:rPr>
              <a:t> </a:t>
            </a:r>
            <a:r>
              <a:rPr lang="cs-CZ" b="0" dirty="0">
                <a:sym typeface="Wingdings" pitchFamily="2" charset="2"/>
              </a:rPr>
              <a:t>různé</a:t>
            </a: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 informace</a:t>
            </a:r>
            <a:r>
              <a:rPr lang="cs-CZ" b="0" dirty="0">
                <a:sym typeface="Wingdings" pitchFamily="2" charset="2"/>
              </a:rPr>
              <a:t>, a proto mají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cs-CZ" b="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Wingdings" pitchFamily="2" charset="2"/>
              </a:rPr>
              <a:t> </a:t>
            </a:r>
            <a:r>
              <a:rPr lang="cs-CZ" b="0" dirty="0">
                <a:sym typeface="Wingdings" pitchFamily="2" charset="2"/>
              </a:rPr>
              <a:t>různé požadavky na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zobrazení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b="0" dirty="0">
                <a:sym typeface="Wingdings" pitchFamily="2" charset="2"/>
              </a:rPr>
              <a:t>podnikatelského procesu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>
                <a:solidFill>
                  <a:srgbClr val="FF9900"/>
                </a:solidFill>
                <a:sym typeface="Wingdings" pitchFamily="2" charset="2"/>
              </a:rPr>
              <a:t>v účetnictví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416675" y="1841500"/>
            <a:ext cx="2160588" cy="36718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b="1">
                <a:solidFill>
                  <a:srgbClr val="FF9900"/>
                </a:solidFill>
                <a:sym typeface="Wingdings" pitchFamily="2" charset="2"/>
              </a:rPr>
              <a:t></a:t>
            </a:r>
            <a:r>
              <a:rPr lang="cs-CZ" b="1">
                <a:solidFill>
                  <a:srgbClr val="FF9900"/>
                </a:solidFill>
              </a:rPr>
              <a:t> PRO KOHO?</a:t>
            </a:r>
          </a:p>
          <a:p>
            <a:pPr marL="190500" indent="-190500" eaLnBrk="0" hangingPunct="0">
              <a:buClr>
                <a:schemeClr val="accent1"/>
              </a:buClr>
              <a:buFont typeface="Wingdings" pitchFamily="2" charset="2"/>
              <a:buChar char="§"/>
            </a:pPr>
            <a:endParaRPr lang="cs-CZ" b="1">
              <a:solidFill>
                <a:srgbClr val="FF9900"/>
              </a:solidFill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b="1">
                <a:solidFill>
                  <a:srgbClr val="FF9900"/>
                </a:solidFill>
                <a:sym typeface="Wingdings" pitchFamily="2" charset="2"/>
              </a:rPr>
              <a:t> PROČ? </a:t>
            </a:r>
          </a:p>
          <a:p>
            <a:pPr marL="190500" indent="-190500" eaLnBrk="0" hangingPunct="0">
              <a:buClr>
                <a:schemeClr val="accent1"/>
              </a:buClr>
              <a:buFont typeface="Wingdings" pitchFamily="2" charset="2"/>
              <a:buNone/>
            </a:pPr>
            <a:endParaRPr lang="cs-CZ" b="1">
              <a:solidFill>
                <a:srgbClr val="FF9900"/>
              </a:solidFill>
              <a:sym typeface="Wingdings" pitchFamily="2" charset="2"/>
            </a:endParaRPr>
          </a:p>
          <a:p>
            <a:pPr marL="190500" indent="-190500" eaLnBrk="0" hangingPunct="0">
              <a:buClr>
                <a:schemeClr val="accent1"/>
              </a:buClr>
              <a:buFont typeface="Wingdings" pitchFamily="2" charset="2"/>
              <a:buNone/>
            </a:pPr>
            <a:r>
              <a:rPr lang="cs-CZ" b="1">
                <a:solidFill>
                  <a:srgbClr val="FF9900"/>
                </a:solidFill>
                <a:sym typeface="Wingdings" pitchFamily="2" charset="2"/>
              </a:rPr>
              <a:t>                                                 </a:t>
            </a:r>
            <a:endParaRPr lang="cs-CZ">
              <a:solidFill>
                <a:srgbClr val="FF9900"/>
              </a:solidFill>
              <a:sym typeface="Wingdings" pitchFamily="2" charset="2"/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b="1">
                <a:solidFill>
                  <a:srgbClr val="FF9900"/>
                </a:solidFill>
                <a:sym typeface="Wingdings" pitchFamily="2" charset="2"/>
              </a:rPr>
              <a:t> CO?</a:t>
            </a:r>
          </a:p>
          <a:p>
            <a:pPr marL="190500" indent="-190500" eaLnBrk="0" hangingPunct="0">
              <a:buClr>
                <a:schemeClr val="accent1"/>
              </a:buClr>
              <a:buFont typeface="Wingdings" pitchFamily="2" charset="2"/>
              <a:buNone/>
            </a:pPr>
            <a:endParaRPr lang="cs-CZ">
              <a:solidFill>
                <a:srgbClr val="FF9900"/>
              </a:solidFill>
              <a:sym typeface="Wingdings" pitchFamily="2" charset="2"/>
            </a:endParaRPr>
          </a:p>
          <a:p>
            <a:pPr marL="190500" indent="-1905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b="1">
                <a:solidFill>
                  <a:srgbClr val="FF9900"/>
                </a:solidFill>
                <a:sym typeface="Wingdings" pitchFamily="2" charset="2"/>
              </a:rPr>
              <a:t> JAK?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Uživatelé účetních informací</a:t>
            </a:r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3482975" y="2571750"/>
            <a:ext cx="3024188" cy="15128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PODNIKATELSKÝ</a:t>
            </a:r>
          </a:p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PROCES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603250" y="842963"/>
            <a:ext cx="1655763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/>
              <a:t>ZÁKAZNÍCI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2546351" y="987425"/>
            <a:ext cx="1778000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 dirty="0"/>
              <a:t>KONKURENCE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603250" y="1635125"/>
            <a:ext cx="1655763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/>
              <a:t>VĚŘITELÉ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547937" y="1779588"/>
            <a:ext cx="1776413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 dirty="0"/>
              <a:t>VLASTNÍCI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4564063" y="915988"/>
            <a:ext cx="1655762" cy="792162"/>
          </a:xfrm>
          <a:prstGeom prst="wedgeRoundRectCallout">
            <a:avLst>
              <a:gd name="adj1" fmla="val -51727"/>
              <a:gd name="adj2" fmla="val 7885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cs-CZ" sz="1800" b="1">
                <a:latin typeface="Stamp" pitchFamily="2" charset="0"/>
              </a:rPr>
              <a:t>EXTERNÍ UŽIVATELÉ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 rot="5400000">
            <a:off x="5087143" y="1802607"/>
            <a:ext cx="608013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890588" y="4371975"/>
            <a:ext cx="1655762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/>
              <a:t>FIN. ÚŘAD</a:t>
            </a: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1755775" y="5092700"/>
            <a:ext cx="1655763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/>
              <a:t>ČSÚ</a:t>
            </a: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747713" y="4229100"/>
            <a:ext cx="2808287" cy="16557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987800" y="4587875"/>
            <a:ext cx="1655763" cy="792163"/>
          </a:xfrm>
          <a:prstGeom prst="wedgeRoundRectCallout">
            <a:avLst>
              <a:gd name="adj1" fmla="val -67449"/>
              <a:gd name="adj2" fmla="val 4479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cs-CZ" sz="1800" b="1">
                <a:latin typeface="Stamp" pitchFamily="2" charset="0"/>
              </a:rPr>
              <a:t>STÁT</a:t>
            </a: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6938963" y="3579813"/>
            <a:ext cx="1655762" cy="100965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 dirty="0" smtClean="0"/>
              <a:t>ŘÍDÍCÍ</a:t>
            </a:r>
            <a:endParaRPr lang="cs-CZ" sz="1800" i="1" dirty="0"/>
          </a:p>
          <a:p>
            <a:pPr algn="ctr"/>
            <a:r>
              <a:rPr lang="cs-CZ" sz="1800" i="1" dirty="0"/>
              <a:t>PRACOVNÍCI</a:t>
            </a:r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6651625" y="3363913"/>
            <a:ext cx="2374900" cy="15843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cs-CZ" sz="1800"/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6940550" y="5235575"/>
            <a:ext cx="1576388" cy="865188"/>
          </a:xfrm>
          <a:prstGeom prst="wedgeRoundRectCallout">
            <a:avLst>
              <a:gd name="adj1" fmla="val -44764"/>
              <a:gd name="adj2" fmla="val -6375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50000"/>
              </a:spcBef>
            </a:pPr>
            <a:endParaRPr lang="cs-CZ" sz="1000" b="1" dirty="0">
              <a:latin typeface="Stamp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cs-CZ" sz="1800" b="1" dirty="0">
                <a:latin typeface="Stamp" pitchFamily="2" charset="0"/>
              </a:rPr>
              <a:t>INTERNÍ UŽIVATELÉ</a:t>
            </a:r>
          </a:p>
          <a:p>
            <a:pPr algn="ctr"/>
            <a:endParaRPr lang="cs-CZ" sz="1800" b="1" dirty="0"/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 rot="-1509507">
            <a:off x="2709863" y="3416300"/>
            <a:ext cx="608012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22" name="AutoShape 18"/>
          <p:cNvSpPr>
            <a:spLocks noChangeArrowheads="1"/>
          </p:cNvSpPr>
          <p:nvPr/>
        </p:nvSpPr>
        <p:spPr bwMode="auto">
          <a:xfrm rot="34479774">
            <a:off x="5949950" y="3921125"/>
            <a:ext cx="608013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603250" y="2427288"/>
            <a:ext cx="1800225" cy="6477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cs-CZ" sz="1800" i="1"/>
              <a:t>ZAMĚSTNANCI</a:t>
            </a:r>
          </a:p>
        </p:txBody>
      </p:sp>
      <p:sp>
        <p:nvSpPr>
          <p:cNvPr id="98324" name="Freeform 20"/>
          <p:cNvSpPr>
            <a:spLocks/>
          </p:cNvSpPr>
          <p:nvPr/>
        </p:nvSpPr>
        <p:spPr bwMode="auto">
          <a:xfrm>
            <a:off x="314325" y="700088"/>
            <a:ext cx="4105275" cy="2590800"/>
          </a:xfrm>
          <a:custGeom>
            <a:avLst/>
            <a:gdLst/>
            <a:ahLst/>
            <a:cxnLst>
              <a:cxn ang="0">
                <a:pos x="2586" y="0"/>
              </a:cxn>
              <a:cxn ang="0">
                <a:pos x="0" y="0"/>
              </a:cxn>
              <a:cxn ang="0">
                <a:pos x="0" y="1632"/>
              </a:cxn>
              <a:cxn ang="0">
                <a:pos x="1225" y="1632"/>
              </a:cxn>
              <a:cxn ang="0">
                <a:pos x="2586" y="1088"/>
              </a:cxn>
              <a:cxn ang="0">
                <a:pos x="2586" y="0"/>
              </a:cxn>
            </a:cxnLst>
            <a:rect l="0" t="0" r="r" b="b"/>
            <a:pathLst>
              <a:path w="2586" h="1632">
                <a:moveTo>
                  <a:pt x="2586" y="0"/>
                </a:moveTo>
                <a:lnTo>
                  <a:pt x="0" y="0"/>
                </a:lnTo>
                <a:lnTo>
                  <a:pt x="0" y="1632"/>
                </a:lnTo>
                <a:lnTo>
                  <a:pt x="1225" y="1632"/>
                </a:lnTo>
                <a:lnTo>
                  <a:pt x="2586" y="1088"/>
                </a:lnTo>
                <a:lnTo>
                  <a:pt x="2586" y="0"/>
                </a:lnTo>
                <a:close/>
              </a:path>
            </a:pathLst>
          </a:custGeom>
          <a:noFill/>
          <a:ln w="9525" cap="rnd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98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98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98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  <p:bldP spid="98308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nimBg="1"/>
      <p:bldP spid="98317" grpId="0" animBg="1"/>
      <p:bldP spid="98318" grpId="0" build="allAtOnce" animBg="1"/>
      <p:bldP spid="98319" grpId="0" animBg="1"/>
      <p:bldP spid="98320" grpId="0" build="allAtOnce" animBg="1"/>
      <p:bldP spid="98321" grpId="0" animBg="1"/>
      <p:bldP spid="98322" grpId="0" animBg="1"/>
      <p:bldP spid="98323" grpId="0" animBg="1"/>
      <p:bldP spid="98323" grpId="1" animBg="1"/>
      <p:bldP spid="983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Uživatelé účetních informací</a:t>
            </a:r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3419475" y="2571750"/>
            <a:ext cx="3024188" cy="15128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PODNIKATELSKÝ</a:t>
            </a:r>
          </a:p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PROCES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4500563" y="915988"/>
            <a:ext cx="1655762" cy="792162"/>
          </a:xfrm>
          <a:prstGeom prst="wedgeRoundRectCallout">
            <a:avLst>
              <a:gd name="adj1" fmla="val -51727"/>
              <a:gd name="adj2" fmla="val 7885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cs-CZ" sz="1800" b="1">
                <a:latin typeface="Stamp" pitchFamily="2" charset="0"/>
              </a:rPr>
              <a:t>EXTERNÍ UŽIVATELÉ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 rot="5400000">
            <a:off x="5023643" y="1802607"/>
            <a:ext cx="608013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684213" y="4229100"/>
            <a:ext cx="2808287" cy="16557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924300" y="4587875"/>
            <a:ext cx="1655763" cy="792163"/>
          </a:xfrm>
          <a:prstGeom prst="wedgeRoundRectCallout">
            <a:avLst>
              <a:gd name="adj1" fmla="val -67449"/>
              <a:gd name="adj2" fmla="val 4479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cs-CZ" sz="1800" b="1">
                <a:latin typeface="Stamp" pitchFamily="2" charset="0"/>
              </a:rPr>
              <a:t>STÁT</a:t>
            </a:r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6588125" y="3363913"/>
            <a:ext cx="2374900" cy="15843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cs-CZ" sz="1800"/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6877050" y="5235575"/>
            <a:ext cx="1576388" cy="865188"/>
          </a:xfrm>
          <a:prstGeom prst="wedgeRoundRectCallout">
            <a:avLst>
              <a:gd name="adj1" fmla="val -44764"/>
              <a:gd name="adj2" fmla="val -6375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50000"/>
              </a:spcBef>
            </a:pPr>
            <a:endParaRPr lang="cs-CZ" sz="1000" b="1" dirty="0">
              <a:latin typeface="Stamp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cs-CZ" sz="1800" b="1" dirty="0">
                <a:latin typeface="Stamp" pitchFamily="2" charset="0"/>
              </a:rPr>
              <a:t>INTERNÍ UŽIVATELÉ</a:t>
            </a:r>
          </a:p>
          <a:p>
            <a:pPr algn="ctr"/>
            <a:endParaRPr lang="cs-CZ" sz="1800" b="1" dirty="0"/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 rot="-1509507">
            <a:off x="2646363" y="3416300"/>
            <a:ext cx="608012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22" name="AutoShape 18"/>
          <p:cNvSpPr>
            <a:spLocks noChangeArrowheads="1"/>
          </p:cNvSpPr>
          <p:nvPr/>
        </p:nvSpPr>
        <p:spPr bwMode="auto">
          <a:xfrm rot="34479774">
            <a:off x="5886450" y="3921125"/>
            <a:ext cx="608013" cy="647700"/>
          </a:xfrm>
          <a:prstGeom prst="notchedRightArrow">
            <a:avLst>
              <a:gd name="adj1" fmla="val 51111"/>
              <a:gd name="adj2" fmla="val 28505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24" name="Freeform 20"/>
          <p:cNvSpPr>
            <a:spLocks/>
          </p:cNvSpPr>
          <p:nvPr/>
        </p:nvSpPr>
        <p:spPr bwMode="auto">
          <a:xfrm>
            <a:off x="250825" y="700088"/>
            <a:ext cx="4105275" cy="2590800"/>
          </a:xfrm>
          <a:custGeom>
            <a:avLst/>
            <a:gdLst/>
            <a:ahLst/>
            <a:cxnLst>
              <a:cxn ang="0">
                <a:pos x="2586" y="0"/>
              </a:cxn>
              <a:cxn ang="0">
                <a:pos x="0" y="0"/>
              </a:cxn>
              <a:cxn ang="0">
                <a:pos x="0" y="1632"/>
              </a:cxn>
              <a:cxn ang="0">
                <a:pos x="1225" y="1632"/>
              </a:cxn>
              <a:cxn ang="0">
                <a:pos x="2586" y="1088"/>
              </a:cxn>
              <a:cxn ang="0">
                <a:pos x="2586" y="0"/>
              </a:cxn>
            </a:cxnLst>
            <a:rect l="0" t="0" r="r" b="b"/>
            <a:pathLst>
              <a:path w="2586" h="1632">
                <a:moveTo>
                  <a:pt x="2586" y="0"/>
                </a:moveTo>
                <a:lnTo>
                  <a:pt x="0" y="0"/>
                </a:lnTo>
                <a:lnTo>
                  <a:pt x="0" y="1632"/>
                </a:lnTo>
                <a:lnTo>
                  <a:pt x="1225" y="1632"/>
                </a:lnTo>
                <a:lnTo>
                  <a:pt x="2586" y="1088"/>
                </a:lnTo>
                <a:lnTo>
                  <a:pt x="2586" y="0"/>
                </a:lnTo>
                <a:close/>
              </a:path>
            </a:pathLst>
          </a:custGeom>
          <a:noFill/>
          <a:ln w="9525" cap="rnd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464024" y="1184978"/>
            <a:ext cx="3507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FINANČNÍ ÚČETNICTVÍ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619164" y="3575611"/>
            <a:ext cx="25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MANAŽERSKÉ ÚČETNICTVÍ</a:t>
            </a:r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5606" y="4301217"/>
            <a:ext cx="2524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DAŇOVÁ EVIDENCE A STATISTICKÉ VÝKAZY</a:t>
            </a:r>
            <a:endParaRPr lang="cs-CZ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9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98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  <p:bldP spid="98313" grpId="0" animBg="1"/>
      <p:bldP spid="98321" grpId="0" animBg="1"/>
      <p:bldP spid="98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Vztah finančního a manažerského účetnictví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325" y="1614488"/>
            <a:ext cx="4183063" cy="43910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rgbClr val="FF9900"/>
                </a:solidFill>
              </a:rPr>
              <a:t>FINANČNÍ ÚČETNICTVÍ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preference stabilního vývoje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dodržování pravidel zabezpečuje spolehlivé a srovnatelné informace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syntetické informace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orientace na výsledky dosažené v minulosti 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informace vykazované v pravidelných intervalech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1800" dirty="0"/>
              <a:t>výstupy (výkazy) veřejně přístupné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7195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rgbClr val="FF9900"/>
                </a:solidFill>
              </a:rPr>
              <a:t>MANAŽERSKÉ ÚČETNICTVÍ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kritické informace o podniku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specifické informace podle potřeb managementu umožňující aktivně měnit chování podniku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analytický pohled na podnik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srovnání skutečnosti s předem stanoveným vývojem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informace s minimálním zpožděním za skutečným průběhem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utajené informace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Činnosti podniku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614488"/>
            <a:ext cx="8524875" cy="795337"/>
          </a:xfrm>
          <a:noFill/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cs-CZ"/>
              <a:t>1.	Hlavní výdělečná činnost</a:t>
            </a:r>
          </a:p>
          <a:p>
            <a:pPr marL="800100" lvl="1" indent="-342900"/>
            <a:r>
              <a:rPr lang="cs-CZ"/>
              <a:t>podstatou je transformace vynaložených zdrojů na výstupy (výkony)</a:t>
            </a:r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466725" y="2565400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VSTUPY</a:t>
            </a:r>
          </a:p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(oběť)</a:t>
            </a:r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6227763" y="2565400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VÝSTUPY</a:t>
            </a:r>
          </a:p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(prospěch)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3276600" y="2536825"/>
            <a:ext cx="2663825" cy="7191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TRANSFORMACE</a:t>
            </a:r>
          </a:p>
        </p:txBody>
      </p:sp>
      <p:cxnSp>
        <p:nvCxnSpPr>
          <p:cNvPr id="106503" name="AutoShape 7"/>
          <p:cNvCxnSpPr>
            <a:cxnSpLocks noChangeShapeType="1"/>
            <a:stCxn id="106500" idx="6"/>
            <a:endCxn id="106502" idx="1"/>
          </p:cNvCxnSpPr>
          <p:nvPr/>
        </p:nvCxnSpPr>
        <p:spPr bwMode="auto">
          <a:xfrm>
            <a:off x="2914650" y="2889250"/>
            <a:ext cx="36195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cxnSp>
        <p:nvCxnSpPr>
          <p:cNvPr id="106504" name="AutoShape 8"/>
          <p:cNvCxnSpPr>
            <a:cxnSpLocks noChangeShapeType="1"/>
            <a:stCxn id="106502" idx="3"/>
            <a:endCxn id="106501" idx="2"/>
          </p:cNvCxnSpPr>
          <p:nvPr/>
        </p:nvCxnSpPr>
        <p:spPr bwMode="auto">
          <a:xfrm flipV="1">
            <a:off x="5940425" y="2889250"/>
            <a:ext cx="287338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466725" y="3529013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NÁKLADY</a:t>
            </a:r>
          </a:p>
        </p:txBody>
      </p: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6227763" y="3529013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VÝNOSY</a:t>
            </a: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3276600" y="3500438"/>
            <a:ext cx="2663825" cy="7191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TRANSFORMACE</a:t>
            </a:r>
          </a:p>
        </p:txBody>
      </p:sp>
      <p:cxnSp>
        <p:nvCxnSpPr>
          <p:cNvPr id="106508" name="AutoShape 12"/>
          <p:cNvCxnSpPr>
            <a:cxnSpLocks noChangeShapeType="1"/>
            <a:stCxn id="106505" idx="6"/>
            <a:endCxn id="106507" idx="1"/>
          </p:cNvCxnSpPr>
          <p:nvPr/>
        </p:nvCxnSpPr>
        <p:spPr bwMode="auto">
          <a:xfrm>
            <a:off x="2914650" y="3852863"/>
            <a:ext cx="36195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cxnSp>
        <p:nvCxnSpPr>
          <p:cNvPr id="106509" name="AutoShape 13"/>
          <p:cNvCxnSpPr>
            <a:cxnSpLocks noChangeShapeType="1"/>
            <a:stCxn id="106507" idx="3"/>
            <a:endCxn id="106506" idx="2"/>
          </p:cNvCxnSpPr>
          <p:nvPr/>
        </p:nvCxnSpPr>
        <p:spPr bwMode="auto">
          <a:xfrm flipV="1">
            <a:off x="5940425" y="3852863"/>
            <a:ext cx="287338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55613" y="4508500"/>
            <a:ext cx="82296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b="1" dirty="0"/>
              <a:t>2.	Finanční a investiční činnost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chemeClr val="accent1"/>
              </a:buClr>
              <a:buFontTx/>
              <a:buChar char="-"/>
            </a:pPr>
            <a:r>
              <a:rPr lang="cs-CZ" sz="1800" dirty="0"/>
              <a:t>podstatou je zhodnocení zdrojů poskytnutím kapitálu</a:t>
            </a:r>
          </a:p>
        </p:txBody>
      </p:sp>
      <p:sp>
        <p:nvSpPr>
          <p:cNvPr id="106511" name="Oval 15"/>
          <p:cNvSpPr>
            <a:spLocks noChangeArrowheads="1"/>
          </p:cNvSpPr>
          <p:nvPr/>
        </p:nvSpPr>
        <p:spPr bwMode="auto">
          <a:xfrm>
            <a:off x="436563" y="5402263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ZDROJE</a:t>
            </a:r>
          </a:p>
        </p:txBody>
      </p:sp>
      <p:sp>
        <p:nvSpPr>
          <p:cNvPr id="106512" name="Oval 16"/>
          <p:cNvSpPr>
            <a:spLocks noChangeArrowheads="1"/>
          </p:cNvSpPr>
          <p:nvPr/>
        </p:nvSpPr>
        <p:spPr bwMode="auto">
          <a:xfrm>
            <a:off x="6197600" y="5402263"/>
            <a:ext cx="2447925" cy="6477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ODMĚNA</a:t>
            </a: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3246438" y="5373688"/>
            <a:ext cx="2663825" cy="7191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POSKYTNUTÍ</a:t>
            </a:r>
          </a:p>
          <a:p>
            <a:pPr algn="ctr"/>
            <a:r>
              <a:rPr lang="cs-CZ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KAPITÁLU</a:t>
            </a:r>
          </a:p>
        </p:txBody>
      </p:sp>
      <p:cxnSp>
        <p:nvCxnSpPr>
          <p:cNvPr id="106514" name="AutoShape 18"/>
          <p:cNvCxnSpPr>
            <a:cxnSpLocks noChangeShapeType="1"/>
            <a:stCxn id="106511" idx="6"/>
            <a:endCxn id="106513" idx="1"/>
          </p:cNvCxnSpPr>
          <p:nvPr/>
        </p:nvCxnSpPr>
        <p:spPr bwMode="auto">
          <a:xfrm>
            <a:off x="2884488" y="5726113"/>
            <a:ext cx="36195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cxnSp>
        <p:nvCxnSpPr>
          <p:cNvPr id="106515" name="AutoShape 19"/>
          <p:cNvCxnSpPr>
            <a:cxnSpLocks noChangeShapeType="1"/>
            <a:stCxn id="106513" idx="3"/>
            <a:endCxn id="106512" idx="2"/>
          </p:cNvCxnSpPr>
          <p:nvPr/>
        </p:nvCxnSpPr>
        <p:spPr bwMode="auto">
          <a:xfrm flipV="1">
            <a:off x="5910263" y="5726113"/>
            <a:ext cx="287337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5867400" y="1125538"/>
            <a:ext cx="3025775" cy="719137"/>
          </a:xfrm>
          <a:prstGeom prst="wedgeRoundRectCallout">
            <a:avLst>
              <a:gd name="adj1" fmla="val -43755"/>
              <a:gd name="adj2" fmla="val 6611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b"/>
          <a:lstStyle/>
          <a:p>
            <a:pPr algn="ctr"/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MANAŽERSKÉ ÚČETNICTVÍ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0" grpId="0"/>
      <p:bldP spid="106511" grpId="0" animBg="1"/>
      <p:bldP spid="106512" grpId="0" animBg="1"/>
      <p:bldP spid="106513" grpId="0" animBg="1"/>
      <p:bldP spid="1065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Úplný výsledek za období v externích výkazech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využití externími uživateli – zobrazení vykázaného zisku v externích výkazech – </a:t>
            </a:r>
            <a:r>
              <a:rPr lang="cs-CZ" dirty="0" smtClean="0">
                <a:solidFill>
                  <a:srgbClr val="FF9900"/>
                </a:solidFill>
              </a:rPr>
              <a:t>požadavek „úplnosti“</a:t>
            </a:r>
          </a:p>
          <a:p>
            <a:pPr eaLnBrk="1" hangingPunct="1">
              <a:defRPr/>
            </a:pPr>
            <a:r>
              <a:rPr lang="cs-CZ" dirty="0" smtClean="0"/>
              <a:t>vymezení obsahu úplného výsledku – </a:t>
            </a:r>
            <a:r>
              <a:rPr lang="cs-CZ" i="1" dirty="0" smtClean="0">
                <a:solidFill>
                  <a:srgbClr val="FF9900"/>
                </a:solidFill>
              </a:rPr>
              <a:t>„</a:t>
            </a:r>
            <a:r>
              <a:rPr lang="cs-CZ" i="1" dirty="0" err="1" smtClean="0">
                <a:solidFill>
                  <a:srgbClr val="FF9900"/>
                </a:solidFill>
              </a:rPr>
              <a:t>comprehensive</a:t>
            </a:r>
            <a:r>
              <a:rPr lang="cs-CZ" i="1" dirty="0" smtClean="0">
                <a:solidFill>
                  <a:srgbClr val="FF9900"/>
                </a:solidFill>
              </a:rPr>
              <a:t> </a:t>
            </a:r>
            <a:r>
              <a:rPr lang="cs-CZ" i="1" dirty="0" err="1" smtClean="0">
                <a:solidFill>
                  <a:srgbClr val="FF9900"/>
                </a:solidFill>
              </a:rPr>
              <a:t>income</a:t>
            </a:r>
            <a:r>
              <a:rPr lang="cs-CZ" i="1" dirty="0" smtClean="0">
                <a:solidFill>
                  <a:srgbClr val="FF9900"/>
                </a:solidFill>
              </a:rPr>
              <a:t>“ </a:t>
            </a:r>
            <a:r>
              <a:rPr lang="cs-CZ" i="1" dirty="0" smtClean="0"/>
              <a:t>(dle IAS 1 – „Prezentace účetní závěrky“)</a:t>
            </a:r>
          </a:p>
          <a:p>
            <a:pPr lvl="1" eaLnBrk="1" hangingPunct="1">
              <a:defRPr/>
            </a:pPr>
            <a:r>
              <a:rPr lang="cs-CZ" dirty="0">
                <a:solidFill>
                  <a:srgbClr val="FF9900"/>
                </a:solidFill>
              </a:rPr>
              <a:t>d</a:t>
            </a:r>
            <a:r>
              <a:rPr lang="cs-CZ" dirty="0" smtClean="0">
                <a:solidFill>
                  <a:srgbClr val="FF9900"/>
                </a:solidFill>
              </a:rPr>
              <a:t>efinice: </a:t>
            </a:r>
            <a:r>
              <a:rPr lang="cs-CZ" dirty="0" smtClean="0"/>
              <a:t>„Změna ve vlastním kapitálu za období, která vyplývá z jiných transakcí a událostí, než jsou změny vyplývající z transakcí s vlastníky (jednajícími v rámci své pravomoci jako vlastníci).“</a:t>
            </a:r>
          </a:p>
          <a:p>
            <a:pPr lvl="1" eaLnBrk="1" hangingPunct="1">
              <a:defRPr/>
            </a:pPr>
            <a:r>
              <a:rPr lang="cs-CZ" dirty="0" smtClean="0"/>
              <a:t>skládá se </a:t>
            </a:r>
            <a:r>
              <a:rPr lang="pl-PL" dirty="0" smtClean="0"/>
              <a:t>ze </a:t>
            </a:r>
            <a:r>
              <a:rPr lang="pl-PL" dirty="0" err="1" smtClean="0">
                <a:solidFill>
                  <a:srgbClr val="FF9900"/>
                </a:solidFill>
              </a:rPr>
              <a:t>zisku</a:t>
            </a:r>
            <a:r>
              <a:rPr lang="pl-PL" dirty="0" smtClean="0">
                <a:solidFill>
                  <a:srgbClr val="FF9900"/>
                </a:solidFill>
              </a:rPr>
              <a:t> za </a:t>
            </a:r>
            <a:r>
              <a:rPr lang="pl-PL" dirty="0" err="1" smtClean="0">
                <a:solidFill>
                  <a:srgbClr val="FF9900"/>
                </a:solidFill>
              </a:rPr>
              <a:t>období</a:t>
            </a:r>
            <a:r>
              <a:rPr lang="pl-PL" dirty="0" smtClean="0">
                <a:solidFill>
                  <a:srgbClr val="FF9900"/>
                </a:solidFill>
              </a:rPr>
              <a:t> </a:t>
            </a:r>
            <a:r>
              <a:rPr lang="pl-PL" dirty="0" smtClean="0"/>
              <a:t>a </a:t>
            </a:r>
            <a:r>
              <a:rPr lang="pl-PL" dirty="0" err="1" smtClean="0"/>
              <a:t>tzv</a:t>
            </a:r>
            <a:r>
              <a:rPr lang="pl-PL" dirty="0" smtClean="0"/>
              <a:t>. </a:t>
            </a:r>
            <a:r>
              <a:rPr lang="pl-PL" dirty="0" err="1" smtClean="0">
                <a:solidFill>
                  <a:srgbClr val="FF9900"/>
                </a:solidFill>
              </a:rPr>
              <a:t>ostatního</a:t>
            </a:r>
            <a:r>
              <a:rPr lang="pl-PL" dirty="0" smtClean="0">
                <a:solidFill>
                  <a:srgbClr val="FF9900"/>
                </a:solidFill>
              </a:rPr>
              <a:t> </a:t>
            </a:r>
            <a:r>
              <a:rPr lang="pl-PL" dirty="0" err="1" smtClean="0">
                <a:solidFill>
                  <a:srgbClr val="FF9900"/>
                </a:solidFill>
              </a:rPr>
              <a:t>úplného</a:t>
            </a:r>
            <a:r>
              <a:rPr lang="pl-PL" dirty="0" smtClean="0">
                <a:solidFill>
                  <a:srgbClr val="FF9900"/>
                </a:solidFill>
              </a:rPr>
              <a:t> </a:t>
            </a:r>
            <a:r>
              <a:rPr lang="cs-CZ" dirty="0" smtClean="0">
                <a:solidFill>
                  <a:srgbClr val="FF9900"/>
                </a:solidFill>
              </a:rPr>
              <a:t>výsledku</a:t>
            </a:r>
          </a:p>
          <a:p>
            <a:pPr lvl="1" eaLnBrk="1" hangingPunct="1">
              <a:defRPr/>
            </a:pPr>
            <a:r>
              <a:rPr lang="cs-CZ" dirty="0" smtClean="0"/>
              <a:t>ostatní úplný výsledek obsahuje položky, které </a:t>
            </a:r>
            <a:r>
              <a:rPr lang="cs-CZ" dirty="0" smtClean="0">
                <a:solidFill>
                  <a:srgbClr val="FF9900"/>
                </a:solidFill>
              </a:rPr>
              <a:t>nejsou vykazovány výsledkově</a:t>
            </a:r>
          </a:p>
          <a:p>
            <a:pPr eaLnBrk="1" hangingPunct="1">
              <a:defRPr/>
            </a:pPr>
            <a:r>
              <a:rPr lang="cs-CZ" dirty="0" smtClean="0"/>
              <a:t>rozlišení výnosů </a:t>
            </a:r>
            <a:r>
              <a:rPr lang="cs-CZ" dirty="0" smtClean="0">
                <a:solidFill>
                  <a:srgbClr val="FF9900"/>
                </a:solidFill>
              </a:rPr>
              <a:t>„</a:t>
            </a:r>
            <a:r>
              <a:rPr lang="cs-CZ" dirty="0" err="1" smtClean="0">
                <a:solidFill>
                  <a:srgbClr val="FF9900"/>
                </a:solidFill>
              </a:rPr>
              <a:t>Revenues</a:t>
            </a:r>
            <a:r>
              <a:rPr lang="cs-CZ" dirty="0" smtClean="0">
                <a:solidFill>
                  <a:srgbClr val="FF9900"/>
                </a:solidFill>
              </a:rPr>
              <a:t>“ </a:t>
            </a:r>
            <a:r>
              <a:rPr lang="cs-CZ" dirty="0" smtClean="0"/>
              <a:t>a nákladů </a:t>
            </a:r>
            <a:r>
              <a:rPr lang="cs-CZ" dirty="0" smtClean="0">
                <a:solidFill>
                  <a:srgbClr val="FF9900"/>
                </a:solidFill>
              </a:rPr>
              <a:t>„</a:t>
            </a:r>
            <a:r>
              <a:rPr lang="cs-CZ" dirty="0" err="1" smtClean="0">
                <a:solidFill>
                  <a:srgbClr val="FF9900"/>
                </a:solidFill>
              </a:rPr>
              <a:t>Expenses</a:t>
            </a:r>
            <a:r>
              <a:rPr lang="cs-CZ" dirty="0" smtClean="0">
                <a:solidFill>
                  <a:srgbClr val="FF9900"/>
                </a:solidFill>
              </a:rPr>
              <a:t>“ </a:t>
            </a:r>
            <a:r>
              <a:rPr lang="cs-CZ" dirty="0" smtClean="0"/>
              <a:t>a tzv. přínosů </a:t>
            </a:r>
            <a:r>
              <a:rPr lang="cs-CZ" dirty="0" smtClean="0">
                <a:solidFill>
                  <a:srgbClr val="FF9900"/>
                </a:solidFill>
              </a:rPr>
              <a:t>„</a:t>
            </a:r>
            <a:r>
              <a:rPr lang="cs-CZ" dirty="0" err="1" smtClean="0">
                <a:solidFill>
                  <a:srgbClr val="FF9900"/>
                </a:solidFill>
              </a:rPr>
              <a:t>Gains</a:t>
            </a:r>
            <a:r>
              <a:rPr lang="cs-CZ" dirty="0" smtClean="0">
                <a:solidFill>
                  <a:srgbClr val="FF9900"/>
                </a:solidFill>
              </a:rPr>
              <a:t>“ </a:t>
            </a:r>
            <a:r>
              <a:rPr lang="cs-CZ" dirty="0" smtClean="0"/>
              <a:t>a úbytků </a:t>
            </a:r>
            <a:r>
              <a:rPr lang="cs-CZ" dirty="0" smtClean="0">
                <a:solidFill>
                  <a:srgbClr val="FF9900"/>
                </a:solidFill>
              </a:rPr>
              <a:t>„</a:t>
            </a:r>
            <a:r>
              <a:rPr lang="cs-CZ" dirty="0" err="1" smtClean="0">
                <a:solidFill>
                  <a:srgbClr val="FF9900"/>
                </a:solidFill>
              </a:rPr>
              <a:t>Losses</a:t>
            </a:r>
            <a:r>
              <a:rPr lang="cs-CZ" dirty="0" smtClean="0">
                <a:solidFill>
                  <a:srgbClr val="FF9900"/>
                </a:solidFill>
              </a:rPr>
              <a:t>“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FF9900"/>
                </a:solidFill>
              </a:rPr>
              <a:t> </a:t>
            </a:r>
            <a:r>
              <a:rPr lang="cs-CZ" dirty="0" smtClean="0"/>
              <a:t>které jsou výsledkem činností, které jsou mimo kontrolu společnosti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920404"/>
      </a:dk2>
      <a:lt2>
        <a:srgbClr val="4C7013"/>
      </a:lt2>
      <a:accent1>
        <a:srgbClr val="E24203"/>
      </a:accent1>
      <a:accent2>
        <a:srgbClr val="FB7303"/>
      </a:accent2>
      <a:accent3>
        <a:srgbClr val="FFFFFF"/>
      </a:accent3>
      <a:accent4>
        <a:srgbClr val="000000"/>
      </a:accent4>
      <a:accent5>
        <a:srgbClr val="EEB0AA"/>
      </a:accent5>
      <a:accent6>
        <a:srgbClr val="E36802"/>
      </a:accent6>
      <a:hlink>
        <a:srgbClr val="FEA501"/>
      </a:hlink>
      <a:folHlink>
        <a:srgbClr val="FEC82E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E24203"/>
        </a:accent1>
        <a:accent2>
          <a:srgbClr val="FB7303"/>
        </a:accent2>
        <a:accent3>
          <a:srgbClr val="FFFFFF"/>
        </a:accent3>
        <a:accent4>
          <a:srgbClr val="000000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149</TotalTime>
  <Words>724</Words>
  <Application>Microsoft Office PowerPoint</Application>
  <PresentationFormat>Předvádění na obrazovce (4:3)</PresentationFormat>
  <Paragraphs>185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Stamp</vt:lpstr>
      <vt:lpstr>Times New Roman</vt:lpstr>
      <vt:lpstr>Wingdings</vt:lpstr>
      <vt:lpstr>PresentationLoad</vt:lpstr>
      <vt:lpstr>Vztah finančního, nákladového a manažerského účetnictví</vt:lpstr>
      <vt:lpstr>Co je účetnictví?</vt:lpstr>
      <vt:lpstr>Finanční pozice, výkonnost a změny ve finanční situaci v účetních výkazech</vt:lpstr>
      <vt:lpstr>Uživatelé účetních informací a jejich informační potřeby</vt:lpstr>
      <vt:lpstr>Uživatelé účetních informací</vt:lpstr>
      <vt:lpstr>Uživatelé účetních informací</vt:lpstr>
      <vt:lpstr>Vztah finančního a manažerského účetnictví</vt:lpstr>
      <vt:lpstr>Činnosti podniku</vt:lpstr>
      <vt:lpstr>Úplný výsledek za období v externích výkazech</vt:lpstr>
      <vt:lpstr>Cíle, obsah a struktura manažerského účetnictví</vt:lpstr>
      <vt:lpstr>Vztah manažerského a nákladového účetnictví</vt:lpstr>
      <vt:lpstr>Informační zajištění řídicího cyklu</vt:lpstr>
      <vt:lpstr>Vztah controllera a řídicího pracovníka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Jana Fibírová</dc:creator>
  <dc:description>PresentationLoad.com</dc:description>
  <cp:lastModifiedBy>Jana Fibírová</cp:lastModifiedBy>
  <cp:revision>74</cp:revision>
  <dcterms:created xsi:type="dcterms:W3CDTF">2007-11-27T23:54:21Z</dcterms:created>
  <dcterms:modified xsi:type="dcterms:W3CDTF">2019-09-09T09:13:47Z</dcterms:modified>
</cp:coreProperties>
</file>